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7" r:id="rId8"/>
    <p:sldId id="268" r:id="rId9"/>
    <p:sldId id="273" r:id="rId10"/>
    <p:sldId id="269" r:id="rId11"/>
    <p:sldId id="271" r:id="rId12"/>
    <p:sldId id="278" r:id="rId13"/>
    <p:sldId id="279" r:id="rId14"/>
    <p:sldId id="280" r:id="rId15"/>
    <p:sldId id="270" r:id="rId16"/>
    <p:sldId id="274" r:id="rId17"/>
    <p:sldId id="275" r:id="rId18"/>
    <p:sldId id="276" r:id="rId19"/>
    <p:sldId id="27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3" autoAdjust="0"/>
    <p:restoredTop sz="94660"/>
  </p:normalViewPr>
  <p:slideViewPr>
    <p:cSldViewPr snapToGrid="0">
      <p:cViewPr varScale="1">
        <p:scale>
          <a:sx n="19" d="100"/>
          <a:sy n="19" d="100"/>
        </p:scale>
        <p:origin x="80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2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1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0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1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9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2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4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3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2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5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0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8A20A-3CE2-48DD-A319-D24222EE37C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81BB2-C79A-4B7B-9363-F7C0E0837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9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97291" y="0"/>
            <a:ext cx="7506266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 শুভেচ্ছা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290" y="906481"/>
            <a:ext cx="7506267" cy="562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6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5436" y="1649842"/>
            <a:ext cx="11027391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</a:rPr>
              <a:t>কর্মপত্র -২ কয়েকটি ইনপুট ডিভাইস এর নাম খাতায় লিখঃ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11988" y="3125145"/>
            <a:ext cx="232012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70C0"/>
                </a:solidFill>
              </a:rPr>
              <a:t>জোড়ায় কাজ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73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660" y="3002507"/>
            <a:ext cx="11450471" cy="11079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C000"/>
                </a:solidFill>
              </a:rPr>
              <a:t>কী বোর্ড, মাউস, মাক্রোফোন, 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62213" y="1827263"/>
            <a:ext cx="3207223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solidFill>
                  <a:schemeClr val="accent1">
                    <a:lumMod val="75000"/>
                  </a:schemeClr>
                </a:solidFill>
              </a:rPr>
              <a:t>সমাধান</a:t>
            </a:r>
            <a:r>
              <a:rPr lang="bn-BD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43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18" y="1056067"/>
            <a:ext cx="10798190" cy="408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7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573" y="961146"/>
            <a:ext cx="6238670" cy="458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53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99" y="1006458"/>
            <a:ext cx="5407147" cy="5123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0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320" y="846161"/>
            <a:ext cx="11409528" cy="144655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</a:rPr>
              <a:t>কর্মপত্র -৩</a:t>
            </a:r>
          </a:p>
          <a:p>
            <a:pPr algn="ctr"/>
            <a:r>
              <a:rPr lang="bn-BD" sz="4400" dirty="0" smtClean="0">
                <a:solidFill>
                  <a:srgbClr val="00B050"/>
                </a:solidFill>
              </a:rPr>
              <a:t> কী বোর্ড, মাউস, মাইক্রোফোনের ২টি করে বৈশিষ্ট লিখ 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21171" y="2523117"/>
            <a:ext cx="2879677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4000" dirty="0">
                <a:solidFill>
                  <a:srgbClr val="FFFF00"/>
                </a:solidFill>
              </a:rPr>
              <a:t>দলগত কাজ</a:t>
            </a:r>
          </a:p>
        </p:txBody>
      </p:sp>
    </p:spTree>
    <p:extLst>
      <p:ext uri="{BB962C8B-B14F-4D97-AF65-F5344CB8AC3E}">
        <p14:creationId xmlns:p14="http://schemas.microsoft.com/office/powerpoint/2010/main" val="178762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35021" y="109183"/>
            <a:ext cx="3207223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solidFill>
                  <a:schemeClr val="accent1">
                    <a:lumMod val="75000"/>
                  </a:schemeClr>
                </a:solidFill>
              </a:rPr>
              <a:t>সমাধান</a:t>
            </a:r>
            <a:r>
              <a:rPr lang="bn-BD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7797" y="1487607"/>
            <a:ext cx="10822675" cy="50167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rgbClr val="0070C0"/>
                </a:solidFill>
              </a:rPr>
              <a:t>কী </a:t>
            </a:r>
            <a:r>
              <a:rPr lang="bn-BD" sz="3200" dirty="0" smtClean="0">
                <a:solidFill>
                  <a:srgbClr val="0070C0"/>
                </a:solidFill>
              </a:rPr>
              <a:t>বোর্ডঃ</a:t>
            </a:r>
          </a:p>
          <a:p>
            <a:pPr algn="ctr"/>
            <a:r>
              <a:rPr lang="bn-BD" sz="3200" dirty="0" smtClean="0">
                <a:solidFill>
                  <a:srgbClr val="00B050"/>
                </a:solidFill>
              </a:rPr>
              <a:t>কী </a:t>
            </a:r>
            <a:r>
              <a:rPr lang="bn-BD" sz="3200" dirty="0">
                <a:solidFill>
                  <a:srgbClr val="00B050"/>
                </a:solidFill>
              </a:rPr>
              <a:t>বোর্ড একটি প্রধান ইনপুট ডিভাইস।</a:t>
            </a:r>
          </a:p>
          <a:p>
            <a:pPr algn="ctr"/>
            <a:r>
              <a:rPr lang="bn-BD" sz="3200" dirty="0">
                <a:solidFill>
                  <a:srgbClr val="00B050"/>
                </a:solidFill>
              </a:rPr>
              <a:t>কী বোর্ডের বোতাম চেপে নির্দেশ দেওয়া হয়</a:t>
            </a:r>
            <a:r>
              <a:rPr lang="bn-BD" sz="3200" dirty="0" smtClean="0">
                <a:solidFill>
                  <a:srgbClr val="00B050"/>
                </a:solidFill>
              </a:rPr>
              <a:t>।</a:t>
            </a:r>
          </a:p>
          <a:p>
            <a:pPr algn="ctr"/>
            <a:r>
              <a:rPr lang="bn-BD" sz="3200" dirty="0" smtClean="0">
                <a:solidFill>
                  <a:srgbClr val="0070C0"/>
                </a:solidFill>
              </a:rPr>
              <a:t>মাউসঃ</a:t>
            </a:r>
          </a:p>
          <a:p>
            <a:pPr algn="ctr"/>
            <a:r>
              <a:rPr lang="bn-BD" sz="3200" dirty="0">
                <a:solidFill>
                  <a:srgbClr val="00B050"/>
                </a:solidFill>
              </a:rPr>
              <a:t>মাউসের দুইটি বাটন ও একটি স্ক্রল চক্র থাকে। </a:t>
            </a:r>
          </a:p>
          <a:p>
            <a:pPr algn="ctr"/>
            <a:r>
              <a:rPr lang="bn-BD" sz="3200" dirty="0">
                <a:solidFill>
                  <a:srgbClr val="00B050"/>
                </a:solidFill>
              </a:rPr>
              <a:t>চিত্রভিত্তিক অপারেটিং সিস্টেম মাউসের ব্যবহার লক্ষ করা যায়। </a:t>
            </a:r>
            <a:endParaRPr lang="bn-BD" sz="3200" dirty="0" smtClean="0">
              <a:solidFill>
                <a:srgbClr val="00B050"/>
              </a:solidFill>
            </a:endParaRPr>
          </a:p>
          <a:p>
            <a:pPr algn="ctr"/>
            <a:r>
              <a:rPr lang="bn-BD" sz="3200" dirty="0">
                <a:solidFill>
                  <a:srgbClr val="0070C0"/>
                </a:solidFill>
              </a:rPr>
              <a:t> </a:t>
            </a:r>
            <a:r>
              <a:rPr lang="bn-BD" sz="3200" dirty="0" smtClean="0">
                <a:solidFill>
                  <a:srgbClr val="0070C0"/>
                </a:solidFill>
              </a:rPr>
              <a:t>মাইক্রোফোনঃ</a:t>
            </a:r>
            <a:endParaRPr lang="bn-BD" sz="3200" dirty="0">
              <a:solidFill>
                <a:srgbClr val="0070C0"/>
              </a:solidFill>
            </a:endParaRPr>
          </a:p>
          <a:p>
            <a:pPr algn="ctr"/>
            <a:r>
              <a:rPr lang="bn-BD" sz="3200" dirty="0">
                <a:solidFill>
                  <a:srgbClr val="00B050"/>
                </a:solidFill>
              </a:rPr>
              <a:t>ইন্টারনেটে যোগাযোগ করার জন্য এটি জনপ্রিয়।</a:t>
            </a:r>
          </a:p>
          <a:p>
            <a:pPr algn="ctr"/>
            <a:r>
              <a:rPr lang="bn-BD" sz="3200" dirty="0">
                <a:solidFill>
                  <a:srgbClr val="00B050"/>
                </a:solidFill>
              </a:rPr>
              <a:t>আমাদের কথা, গান বা যেকোন ধরনের শব্দ মাইক্রোফোনের </a:t>
            </a:r>
            <a:r>
              <a:rPr lang="bn-BD" sz="3200" dirty="0" smtClean="0">
                <a:solidFill>
                  <a:srgbClr val="00B050"/>
                </a:solidFill>
              </a:rPr>
              <a:t>মাধ্যমে কম্পিউটারের </a:t>
            </a:r>
            <a:r>
              <a:rPr lang="bn-BD" sz="3200" dirty="0">
                <a:solidFill>
                  <a:srgbClr val="00B050"/>
                </a:solidFill>
              </a:rPr>
              <a:t>প্রবেশ করানো যায়</a:t>
            </a:r>
            <a:r>
              <a:rPr lang="bn-BD" sz="3200" dirty="0" smtClean="0">
                <a:solidFill>
                  <a:srgbClr val="00B050"/>
                </a:solidFill>
              </a:rPr>
              <a:t>।</a:t>
            </a:r>
            <a:endParaRPr lang="bn-BD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0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489" y="1128997"/>
            <a:ext cx="10832123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</a:rPr>
              <a:t>১। কী বোর্ড কোন ধরনের ডিভাইস? </a:t>
            </a:r>
          </a:p>
          <a:p>
            <a:r>
              <a:rPr lang="bn-BD" sz="4000" dirty="0" smtClean="0">
                <a:solidFill>
                  <a:srgbClr val="0070C0"/>
                </a:solidFill>
              </a:rPr>
              <a:t>(ক) ইনপুট       (খ) আউটপুট        (গ) মেমরি          (ঘ) স্টোরেজ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28094" y="149000"/>
            <a:ext cx="1871003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0070C0"/>
                </a:solidFill>
              </a:rPr>
              <a:t>মূল্যায়ন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9489" y="2750436"/>
            <a:ext cx="10832123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</a:rPr>
              <a:t>২। মাউসে কয়টি বাটন আছে?</a:t>
            </a:r>
          </a:p>
          <a:p>
            <a:r>
              <a:rPr lang="bn-BD" sz="4000" dirty="0">
                <a:solidFill>
                  <a:schemeClr val="bg1"/>
                </a:solidFill>
              </a:rPr>
              <a:t>(ক) ১টি  </a:t>
            </a:r>
            <a:r>
              <a:rPr lang="bn-BD" sz="4000" dirty="0" smtClean="0">
                <a:solidFill>
                  <a:schemeClr val="bg1"/>
                </a:solidFill>
              </a:rPr>
              <a:t>        </a:t>
            </a:r>
            <a:r>
              <a:rPr lang="bn-BD" sz="4000" dirty="0">
                <a:solidFill>
                  <a:schemeClr val="bg1"/>
                </a:solidFill>
              </a:rPr>
              <a:t>(</a:t>
            </a:r>
            <a:r>
              <a:rPr lang="bn-BD" sz="4000" dirty="0" smtClean="0">
                <a:solidFill>
                  <a:schemeClr val="bg1"/>
                </a:solidFill>
              </a:rPr>
              <a:t>খ) ২টি         (</a:t>
            </a:r>
            <a:r>
              <a:rPr lang="bn-BD" sz="4000" dirty="0">
                <a:solidFill>
                  <a:schemeClr val="bg1"/>
                </a:solidFill>
              </a:rPr>
              <a:t>গ) ৩টি    </a:t>
            </a:r>
            <a:r>
              <a:rPr lang="bn-BD" sz="4000" dirty="0" smtClean="0">
                <a:solidFill>
                  <a:schemeClr val="bg1"/>
                </a:solidFill>
              </a:rPr>
              <a:t>      </a:t>
            </a:r>
            <a:r>
              <a:rPr lang="bn-BD" sz="4000" dirty="0">
                <a:solidFill>
                  <a:schemeClr val="bg1"/>
                </a:solidFill>
              </a:rPr>
              <a:t>(ঘ) ৪টি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9490" y="4493539"/>
            <a:ext cx="10832122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70C0"/>
                </a:solidFill>
              </a:rPr>
              <a:t>৩। আমাদের কথা, গান এবং যে কোন ধরনের শব্দ কম্পিউটারে প্রবেশ করানোর যন্ত্রটির নাম কী?</a:t>
            </a:r>
          </a:p>
          <a:p>
            <a:r>
              <a:rPr lang="bn-BD" sz="3600" dirty="0" smtClean="0">
                <a:solidFill>
                  <a:srgbClr val="0070C0"/>
                </a:solidFill>
              </a:rPr>
              <a:t>(ক) কী বোর্ড         (খ) মাউস         (গ) মাইক্রোফোন         (ঘ) সিডি 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49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0613" y="2524258"/>
            <a:ext cx="9594762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F0"/>
                </a:solidFill>
              </a:rPr>
              <a:t>কী বোর্ড দিয়ে কি কি কাজ করা যায় লিখে আনবে ।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8929" y="1299624"/>
            <a:ext cx="4258129" cy="11079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6600" dirty="0">
                <a:solidFill>
                  <a:srgbClr val="FFC000"/>
                </a:solidFill>
              </a:rPr>
              <a:t>বাড়ির কাজ </a:t>
            </a:r>
          </a:p>
        </p:txBody>
      </p:sp>
    </p:spTree>
    <p:extLst>
      <p:ext uri="{BB962C8B-B14F-4D97-AF65-F5344CB8AC3E}">
        <p14:creationId xmlns:p14="http://schemas.microsoft.com/office/powerpoint/2010/main" val="401620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4776" y="-776214"/>
            <a:ext cx="853440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bn-BD" dirty="0" smtClean="0"/>
              <a:t>             </a:t>
            </a:r>
            <a:r>
              <a:rPr lang="bn-BD" sz="28700" b="1" dirty="0" smtClean="0">
                <a:solidFill>
                  <a:srgbClr val="0070C0"/>
                </a:solidFill>
              </a:rPr>
              <a:t>ধন্যবাদ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100" y="2914508"/>
            <a:ext cx="4813751" cy="360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6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4094" y="129774"/>
            <a:ext cx="4738082" cy="142857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8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8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124" y="1952870"/>
            <a:ext cx="5719549" cy="43513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মোছাঃ আলেয়া খাতুন 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(আই ডি ১২)</a:t>
            </a:r>
          </a:p>
          <a:p>
            <a:pPr marL="0" indent="0">
              <a:buNone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কম্পিউটার শিক্ষক</a:t>
            </a:r>
          </a:p>
          <a:p>
            <a:pPr marL="0" indent="0">
              <a:buNone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নান্দ রায়পুর উচ্চ বিদ্যালয়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ওয়ালিয়া, </a:t>
            </a:r>
          </a:p>
          <a:p>
            <a:pPr marL="0" indent="0">
              <a:buNone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লালপুর, নাটোর।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645" y="1952870"/>
            <a:ext cx="5728648" cy="435133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5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শ্রেণীঃ ৭ম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তথ্য ও যোগাযোগ প্রযুক্তি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পাঠের অধ্যায়ঃ ২য় 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93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9808" y="663615"/>
            <a:ext cx="10686197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ছবি দেখ এবং নাম বল ও কোন ধরণের </a:t>
            </a:r>
            <a:r>
              <a:rPr lang="bn-BD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ডিভাইস তা </a:t>
            </a:r>
            <a:r>
              <a:rPr lang="bn-BD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  </a:t>
            </a:r>
            <a:r>
              <a:rPr lang="bn-BD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87" y="1974922"/>
            <a:ext cx="11525640" cy="435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03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66532" y="2634018"/>
            <a:ext cx="5964072" cy="16004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</a:t>
            </a:r>
            <a:endParaRPr lang="en-US" sz="8000" b="1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2148" y="1233560"/>
            <a:ext cx="3684897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 </a:t>
            </a:r>
            <a:endParaRPr lang="en-US" sz="8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6755" y="3798699"/>
            <a:ext cx="1162789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কী তা </a:t>
            </a:r>
            <a:r>
              <a:rPr lang="bn-BD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পারবে।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 ইনপুট ডিভাইস এর  নাম লিখতে পারবে।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 বোর্ড, মাউস এবং </a:t>
            </a:r>
            <a:r>
              <a:rPr lang="bn-BD" sz="4000" dirty="0" smtClean="0">
                <a:solidFill>
                  <a:srgbClr val="00B0F0"/>
                </a:solidFill>
              </a:rPr>
              <a:t>মা</a:t>
            </a:r>
            <a:r>
              <a:rPr lang="bn-BD" sz="4000" dirty="0">
                <a:solidFill>
                  <a:srgbClr val="00B0F0"/>
                </a:solidFill>
              </a:rPr>
              <a:t>ই</a:t>
            </a:r>
            <a:r>
              <a:rPr lang="bn-BD" sz="4000" dirty="0" smtClean="0">
                <a:solidFill>
                  <a:srgbClr val="00B0F0"/>
                </a:solidFill>
              </a:rPr>
              <a:t>ক্রোফোন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এর </a:t>
            </a:r>
            <a:r>
              <a:rPr lang="bn-BD" sz="4000" dirty="0" smtClean="0">
                <a:solidFill>
                  <a:srgbClr val="00B0F0"/>
                </a:solidFill>
              </a:rPr>
              <a:t>বৈশিষ্ট্য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দিতে পারবে।</a:t>
            </a:r>
          </a:p>
        </p:txBody>
      </p:sp>
      <p:sp>
        <p:nvSpPr>
          <p:cNvPr id="4" name="Right Arrow 3"/>
          <p:cNvSpPr/>
          <p:nvPr/>
        </p:nvSpPr>
        <p:spPr>
          <a:xfrm flipV="1">
            <a:off x="937748" y="4862271"/>
            <a:ext cx="839337" cy="239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flipV="1">
            <a:off x="937749" y="4128156"/>
            <a:ext cx="839337" cy="239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V="1">
            <a:off x="937748" y="5476421"/>
            <a:ext cx="839337" cy="239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61375" y="2668056"/>
            <a:ext cx="6787166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1">
                    <a:lumMod val="50000"/>
                  </a:schemeClr>
                </a:solidFill>
              </a:rPr>
              <a:t>এই পাঠ শেষে শিক্ষার্থীরা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---</a:t>
            </a:r>
            <a:r>
              <a:rPr lang="bn-BD" sz="6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98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043" y="3314059"/>
            <a:ext cx="2063030" cy="17750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89041" y="2071023"/>
            <a:ext cx="2504348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 বোর্ড 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3389" y="5654383"/>
            <a:ext cx="2591620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মাউস</a:t>
            </a:r>
            <a:endParaRPr lang="en-US" sz="4400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71" y="327948"/>
            <a:ext cx="2619375" cy="17430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97286" y="2606173"/>
            <a:ext cx="149974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00" y="3562868"/>
            <a:ext cx="2438400" cy="23103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3268" y="6039104"/>
            <a:ext cx="2274587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7030A0"/>
                </a:solidFill>
              </a:rPr>
              <a:t>মাক্রোফোন</a:t>
            </a:r>
            <a:r>
              <a:rPr lang="bn-BD" sz="3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395" y="351230"/>
            <a:ext cx="4020417" cy="152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4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9744" y="777922"/>
            <a:ext cx="7328848" cy="830997"/>
          </a:xfrm>
          <a:prstGeom prst="rect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70C0"/>
                </a:solidFill>
              </a:rPr>
              <a:t>কর্মপত্র -১ ইনপুট ডিভাইস কী? 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59646" y="1639950"/>
            <a:ext cx="2197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70C0"/>
                </a:solidFill>
              </a:rPr>
              <a:t>একক কাজ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600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4968" y="1897038"/>
            <a:ext cx="10931856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</a:rPr>
              <a:t>কম্পিউটারে যে যন্ত্রের সাহায্যে তথ্য, উপাত্ত প্রদান করা হয় তাকে ইনপুট ডিভাইস বলে।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67032" y="300251"/>
            <a:ext cx="4503761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>
                <a:solidFill>
                  <a:srgbClr val="0070C0"/>
                </a:solidFill>
              </a:rPr>
              <a:t>সমাধানঃ</a:t>
            </a:r>
          </a:p>
        </p:txBody>
      </p:sp>
    </p:spTree>
    <p:extLst>
      <p:ext uri="{BB962C8B-B14F-4D97-AF65-F5344CB8AC3E}">
        <p14:creationId xmlns:p14="http://schemas.microsoft.com/office/powerpoint/2010/main" val="345335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7060">
            <a:off x="620328" y="380830"/>
            <a:ext cx="2705100" cy="16954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0328" y="2245930"/>
            <a:ext cx="2197283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স্ক্যনার</a:t>
            </a:r>
            <a:endParaRPr lang="en-US" sz="5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555" y="321901"/>
            <a:ext cx="3955848" cy="26324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02" y="4680121"/>
            <a:ext cx="4020417" cy="152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9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322</Words>
  <Application>Microsoft Office PowerPoint</Application>
  <PresentationFormat>Widescreen</PresentationFormat>
  <Paragraphs>56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NikoshBAN</vt:lpstr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শুভেচ্ছা</dc:title>
  <dc:creator>DOEL</dc:creator>
  <cp:lastModifiedBy>DOEL</cp:lastModifiedBy>
  <cp:revision>166</cp:revision>
  <dcterms:created xsi:type="dcterms:W3CDTF">2013-10-24T05:45:52Z</dcterms:created>
  <dcterms:modified xsi:type="dcterms:W3CDTF">2013-10-30T05:48:27Z</dcterms:modified>
</cp:coreProperties>
</file>